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sldIdLst>
    <p:sldId id="256" r:id="rId5"/>
    <p:sldId id="274" r:id="rId6"/>
    <p:sldId id="281" r:id="rId7"/>
    <p:sldId id="275" r:id="rId8"/>
    <p:sldId id="286" r:id="rId9"/>
    <p:sldId id="279" r:id="rId10"/>
    <p:sldId id="284" r:id="rId11"/>
    <p:sldId id="288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FF0D"/>
    <a:srgbClr val="99FF33"/>
    <a:srgbClr val="00FF00"/>
    <a:srgbClr val="FFFF66"/>
    <a:srgbClr val="99FF66"/>
    <a:srgbClr val="FFFE00"/>
    <a:srgbClr val="47CC12"/>
    <a:srgbClr val="E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96" d="100"/>
          <a:sy n="96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1E8D57-6947-41CA-A5E7-6C0654698A1B}" type="doc">
      <dgm:prSet loTypeId="urn:microsoft.com/office/officeart/2005/8/layout/matrix2" loCatId="matrix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954F4F70-088B-42F0-A0A3-2D630D22D0E3}">
      <dgm:prSet phldrT="[Text]"/>
      <dgm:spPr/>
      <dgm:t>
        <a:bodyPr/>
        <a:lstStyle/>
        <a:p>
          <a:r>
            <a:rPr lang="en-US" dirty="0"/>
            <a:t>Plastics Processing</a:t>
          </a:r>
        </a:p>
      </dgm:t>
    </dgm:pt>
    <dgm:pt modelId="{852796A7-D157-481A-853D-9BECCA583CC7}" type="parTrans" cxnId="{FD6DAE5E-7368-41B7-9DF4-ACCC413ECC5F}">
      <dgm:prSet/>
      <dgm:spPr/>
      <dgm:t>
        <a:bodyPr/>
        <a:lstStyle/>
        <a:p>
          <a:endParaRPr lang="en-US"/>
        </a:p>
      </dgm:t>
    </dgm:pt>
    <dgm:pt modelId="{F6810A66-CAEE-4AE7-A158-E16CE46B6F9A}" type="sibTrans" cxnId="{FD6DAE5E-7368-41B7-9DF4-ACCC413ECC5F}">
      <dgm:prSet/>
      <dgm:spPr/>
      <dgm:t>
        <a:bodyPr/>
        <a:lstStyle/>
        <a:p>
          <a:endParaRPr lang="en-US"/>
        </a:p>
      </dgm:t>
    </dgm:pt>
    <dgm:pt modelId="{6AA62930-E730-454E-950C-7DFAF24AD889}">
      <dgm:prSet phldrT="[Text]"/>
      <dgm:spPr/>
      <dgm:t>
        <a:bodyPr/>
        <a:lstStyle/>
        <a:p>
          <a:r>
            <a:rPr lang="en-US" dirty="0"/>
            <a:t>Bioprocessing</a:t>
          </a:r>
        </a:p>
      </dgm:t>
    </dgm:pt>
    <dgm:pt modelId="{2C550C5C-06C0-40E1-B26D-CEF3E509FE60}" type="parTrans" cxnId="{58AD1A24-8501-4C76-95F7-FFEDBF2A2443}">
      <dgm:prSet/>
      <dgm:spPr/>
      <dgm:t>
        <a:bodyPr/>
        <a:lstStyle/>
        <a:p>
          <a:endParaRPr lang="en-US"/>
        </a:p>
      </dgm:t>
    </dgm:pt>
    <dgm:pt modelId="{29F99439-E5EA-4F42-BC40-685A19613260}" type="sibTrans" cxnId="{58AD1A24-8501-4C76-95F7-FFEDBF2A2443}">
      <dgm:prSet/>
      <dgm:spPr/>
      <dgm:t>
        <a:bodyPr/>
        <a:lstStyle/>
        <a:p>
          <a:endParaRPr lang="en-US"/>
        </a:p>
      </dgm:t>
    </dgm:pt>
    <dgm:pt modelId="{5ECFDAC6-036A-4BBE-8B29-3F043199823D}">
      <dgm:prSet phldrT="[Text]"/>
      <dgm:spPr/>
      <dgm:t>
        <a:bodyPr/>
        <a:lstStyle/>
        <a:p>
          <a:r>
            <a:rPr lang="en-US" dirty="0"/>
            <a:t>Bioprocessing</a:t>
          </a:r>
        </a:p>
      </dgm:t>
    </dgm:pt>
    <dgm:pt modelId="{14561171-26A5-4529-AEE3-10C09D18E262}" type="parTrans" cxnId="{D5915144-7B37-4D6A-9417-8C8D217B929B}">
      <dgm:prSet/>
      <dgm:spPr/>
      <dgm:t>
        <a:bodyPr/>
        <a:lstStyle/>
        <a:p>
          <a:endParaRPr lang="en-US"/>
        </a:p>
      </dgm:t>
    </dgm:pt>
    <dgm:pt modelId="{184547FE-F261-4185-BF32-99728D57C0F3}" type="sibTrans" cxnId="{D5915144-7B37-4D6A-9417-8C8D217B929B}">
      <dgm:prSet/>
      <dgm:spPr/>
      <dgm:t>
        <a:bodyPr/>
        <a:lstStyle/>
        <a:p>
          <a:endParaRPr lang="en-US"/>
        </a:p>
      </dgm:t>
    </dgm:pt>
    <dgm:pt modelId="{CD34BB1E-02EE-4C2F-9055-7EF4477F3D39}">
      <dgm:prSet phldrT="[Text]"/>
      <dgm:spPr/>
      <dgm:t>
        <a:bodyPr/>
        <a:lstStyle/>
        <a:p>
          <a:endParaRPr lang="en-US"/>
        </a:p>
      </dgm:t>
    </dgm:pt>
    <dgm:pt modelId="{DE9AB80E-4726-43EB-A57A-FEF9D48AD6F8}" type="parTrans" cxnId="{D1B5F3BA-80BD-428B-9F6F-AEA7896342FA}">
      <dgm:prSet/>
      <dgm:spPr/>
      <dgm:t>
        <a:bodyPr/>
        <a:lstStyle/>
        <a:p>
          <a:endParaRPr lang="en-US"/>
        </a:p>
      </dgm:t>
    </dgm:pt>
    <dgm:pt modelId="{D900A84C-26AA-4AD4-98C6-E60B964D4605}" type="sibTrans" cxnId="{D1B5F3BA-80BD-428B-9F6F-AEA7896342FA}">
      <dgm:prSet/>
      <dgm:spPr/>
      <dgm:t>
        <a:bodyPr/>
        <a:lstStyle/>
        <a:p>
          <a:endParaRPr lang="en-US"/>
        </a:p>
      </dgm:t>
    </dgm:pt>
    <dgm:pt modelId="{80BB0ED8-DEE4-4772-98D0-5ADD35A0588C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Industry Clientele</a:t>
          </a:r>
        </a:p>
      </dgm:t>
    </dgm:pt>
    <dgm:pt modelId="{6B49F60D-984C-4700-A3A8-B56BC4332181}" type="parTrans" cxnId="{5E45615A-C7EB-4D71-96E1-0A59D6D8411B}">
      <dgm:prSet/>
      <dgm:spPr/>
      <dgm:t>
        <a:bodyPr/>
        <a:lstStyle/>
        <a:p>
          <a:endParaRPr lang="en-US"/>
        </a:p>
      </dgm:t>
    </dgm:pt>
    <dgm:pt modelId="{E453CC09-0838-4063-95BB-16D3D3FA3C08}" type="sibTrans" cxnId="{5E45615A-C7EB-4D71-96E1-0A59D6D8411B}">
      <dgm:prSet/>
      <dgm:spPr/>
      <dgm:t>
        <a:bodyPr/>
        <a:lstStyle/>
        <a:p>
          <a:endParaRPr lang="en-US"/>
        </a:p>
      </dgm:t>
    </dgm:pt>
    <dgm:pt modelId="{529B6312-E68B-4BDA-9A2F-9261E684793E}">
      <dgm:prSet phldrT="[Text]" custLinFactNeighborX="-3318" custLinFactNeighborY="2370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462B5BC7-AD44-4A1C-BDFB-84349FB5CBDB}" type="parTrans" cxnId="{CF3D800A-AF1A-4C84-9C33-B606FBB44ABE}">
      <dgm:prSet/>
      <dgm:spPr/>
      <dgm:t>
        <a:bodyPr/>
        <a:lstStyle/>
        <a:p>
          <a:endParaRPr lang="en-US"/>
        </a:p>
      </dgm:t>
    </dgm:pt>
    <dgm:pt modelId="{B58B8A90-D53D-44D9-886D-10AA04FE16DC}" type="sibTrans" cxnId="{CF3D800A-AF1A-4C84-9C33-B606FBB44ABE}">
      <dgm:prSet/>
      <dgm:spPr/>
      <dgm:t>
        <a:bodyPr/>
        <a:lstStyle/>
        <a:p>
          <a:endParaRPr lang="en-US"/>
        </a:p>
      </dgm:t>
    </dgm:pt>
    <dgm:pt modelId="{089E6183-DB10-4AE2-987F-F64B81109873}">
      <dgm:prSet phldrT="[Text]" custLinFactNeighborX="-3318" custLinFactNeighborY="2370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4D73316C-0769-450D-90F0-76135B5F041B}" type="parTrans" cxnId="{8C861AE9-D0E0-479F-A901-AE34B6AD2D11}">
      <dgm:prSet/>
      <dgm:spPr/>
      <dgm:t>
        <a:bodyPr/>
        <a:lstStyle/>
        <a:p>
          <a:endParaRPr lang="en-US"/>
        </a:p>
      </dgm:t>
    </dgm:pt>
    <dgm:pt modelId="{27396229-079C-4BED-B4F1-184739D64B8C}" type="sibTrans" cxnId="{8C861AE9-D0E0-479F-A901-AE34B6AD2D11}">
      <dgm:prSet/>
      <dgm:spPr/>
      <dgm:t>
        <a:bodyPr/>
        <a:lstStyle/>
        <a:p>
          <a:endParaRPr lang="en-US"/>
        </a:p>
      </dgm:t>
    </dgm:pt>
    <dgm:pt modelId="{1C8BB6B5-3359-4EC9-A68A-2DACAF91FB70}" type="pres">
      <dgm:prSet presAssocID="{771E8D57-6947-41CA-A5E7-6C0654698A1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734311-EE39-43DE-9080-9171A98B22B4}" type="pres">
      <dgm:prSet presAssocID="{771E8D57-6947-41CA-A5E7-6C0654698A1B}" presName="axisShape" presStyleLbl="bgShp" presStyleIdx="0" presStyleCnt="1" custScaleX="174101"/>
      <dgm:spPr/>
    </dgm:pt>
    <dgm:pt modelId="{ECE4C850-C79D-402C-B59B-FE58653D34FF}" type="pres">
      <dgm:prSet presAssocID="{771E8D57-6947-41CA-A5E7-6C0654698A1B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978A3D-721B-4782-9A88-42040D6B0700}" type="pres">
      <dgm:prSet presAssocID="{771E8D57-6947-41CA-A5E7-6C0654698A1B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38845-C85A-4C44-ACDC-76BF63482A20}" type="pres">
      <dgm:prSet presAssocID="{771E8D57-6947-41CA-A5E7-6C0654698A1B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20A5AC-1635-41C6-8F9E-F8B92BA6FB9E}" type="pres">
      <dgm:prSet presAssocID="{771E8D57-6947-41CA-A5E7-6C0654698A1B}" presName="rect4" presStyleLbl="node1" presStyleIdx="3" presStyleCnt="4" custLinFactNeighborX="-3318" custLinFactNeighborY="23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2D90F6-29B3-417F-98BB-208680038052}" type="presOf" srcId="{771E8D57-6947-41CA-A5E7-6C0654698A1B}" destId="{1C8BB6B5-3359-4EC9-A68A-2DACAF91FB70}" srcOrd="0" destOrd="0" presId="urn:microsoft.com/office/officeart/2005/8/layout/matrix2"/>
    <dgm:cxn modelId="{AF5709E6-6484-4E08-B118-6F9530F0A5D4}" type="presOf" srcId="{6AA62930-E730-454E-950C-7DFAF24AD889}" destId="{25978A3D-721B-4782-9A88-42040D6B0700}" srcOrd="0" destOrd="0" presId="urn:microsoft.com/office/officeart/2005/8/layout/matrix2"/>
    <dgm:cxn modelId="{D5915144-7B37-4D6A-9417-8C8D217B929B}" srcId="{771E8D57-6947-41CA-A5E7-6C0654698A1B}" destId="{5ECFDAC6-036A-4BBE-8B29-3F043199823D}" srcOrd="2" destOrd="0" parTransId="{14561171-26A5-4529-AEE3-10C09D18E262}" sibTransId="{184547FE-F261-4185-BF32-99728D57C0F3}"/>
    <dgm:cxn modelId="{9B3A4735-D3B0-4E58-A077-56F37C3286E5}" type="presOf" srcId="{80BB0ED8-DEE4-4772-98D0-5ADD35A0588C}" destId="{BE20A5AC-1635-41C6-8F9E-F8B92BA6FB9E}" srcOrd="0" destOrd="0" presId="urn:microsoft.com/office/officeart/2005/8/layout/matrix2"/>
    <dgm:cxn modelId="{58AD1A24-8501-4C76-95F7-FFEDBF2A2443}" srcId="{771E8D57-6947-41CA-A5E7-6C0654698A1B}" destId="{6AA62930-E730-454E-950C-7DFAF24AD889}" srcOrd="1" destOrd="0" parTransId="{2C550C5C-06C0-40E1-B26D-CEF3E509FE60}" sibTransId="{29F99439-E5EA-4F42-BC40-685A19613260}"/>
    <dgm:cxn modelId="{37BF56A9-7B3F-4BBF-AA79-DC54B35B51D3}" type="presOf" srcId="{954F4F70-088B-42F0-A0A3-2D630D22D0E3}" destId="{ECE4C850-C79D-402C-B59B-FE58653D34FF}" srcOrd="0" destOrd="0" presId="urn:microsoft.com/office/officeart/2005/8/layout/matrix2"/>
    <dgm:cxn modelId="{24902AAA-4259-4155-847D-34F7E3CBAF91}" type="presOf" srcId="{5ECFDAC6-036A-4BBE-8B29-3F043199823D}" destId="{9BA38845-C85A-4C44-ACDC-76BF63482A20}" srcOrd="0" destOrd="0" presId="urn:microsoft.com/office/officeart/2005/8/layout/matrix2"/>
    <dgm:cxn modelId="{8C861AE9-D0E0-479F-A901-AE34B6AD2D11}" srcId="{771E8D57-6947-41CA-A5E7-6C0654698A1B}" destId="{089E6183-DB10-4AE2-987F-F64B81109873}" srcOrd="6" destOrd="0" parTransId="{4D73316C-0769-450D-90F0-76135B5F041B}" sibTransId="{27396229-079C-4BED-B4F1-184739D64B8C}"/>
    <dgm:cxn modelId="{CF3D800A-AF1A-4C84-9C33-B606FBB44ABE}" srcId="{771E8D57-6947-41CA-A5E7-6C0654698A1B}" destId="{529B6312-E68B-4BDA-9A2F-9261E684793E}" srcOrd="4" destOrd="0" parTransId="{462B5BC7-AD44-4A1C-BDFB-84349FB5CBDB}" sibTransId="{B58B8A90-D53D-44D9-886D-10AA04FE16DC}"/>
    <dgm:cxn modelId="{D1B5F3BA-80BD-428B-9F6F-AEA7896342FA}" srcId="{771E8D57-6947-41CA-A5E7-6C0654698A1B}" destId="{CD34BB1E-02EE-4C2F-9055-7EF4477F3D39}" srcOrd="5" destOrd="0" parTransId="{DE9AB80E-4726-43EB-A57A-FEF9D48AD6F8}" sibTransId="{D900A84C-26AA-4AD4-98C6-E60B964D4605}"/>
    <dgm:cxn modelId="{5E45615A-C7EB-4D71-96E1-0A59D6D8411B}" srcId="{771E8D57-6947-41CA-A5E7-6C0654698A1B}" destId="{80BB0ED8-DEE4-4772-98D0-5ADD35A0588C}" srcOrd="3" destOrd="0" parTransId="{6B49F60D-984C-4700-A3A8-B56BC4332181}" sibTransId="{E453CC09-0838-4063-95BB-16D3D3FA3C08}"/>
    <dgm:cxn modelId="{FD6DAE5E-7368-41B7-9DF4-ACCC413ECC5F}" srcId="{771E8D57-6947-41CA-A5E7-6C0654698A1B}" destId="{954F4F70-088B-42F0-A0A3-2D630D22D0E3}" srcOrd="0" destOrd="0" parTransId="{852796A7-D157-481A-853D-9BECCA583CC7}" sibTransId="{F6810A66-CAEE-4AE7-A158-E16CE46B6F9A}"/>
    <dgm:cxn modelId="{A8BD2EAD-DB57-4A0B-B7F5-8FDE994EB4AC}" type="presParOf" srcId="{1C8BB6B5-3359-4EC9-A68A-2DACAF91FB70}" destId="{E7734311-EE39-43DE-9080-9171A98B22B4}" srcOrd="0" destOrd="0" presId="urn:microsoft.com/office/officeart/2005/8/layout/matrix2"/>
    <dgm:cxn modelId="{F53E6206-B1D1-42BA-8112-52E4D1E57BF3}" type="presParOf" srcId="{1C8BB6B5-3359-4EC9-A68A-2DACAF91FB70}" destId="{ECE4C850-C79D-402C-B59B-FE58653D34FF}" srcOrd="1" destOrd="0" presId="urn:microsoft.com/office/officeart/2005/8/layout/matrix2"/>
    <dgm:cxn modelId="{155114EA-4A57-448D-B67E-2D0E4DCE8F0C}" type="presParOf" srcId="{1C8BB6B5-3359-4EC9-A68A-2DACAF91FB70}" destId="{25978A3D-721B-4782-9A88-42040D6B0700}" srcOrd="2" destOrd="0" presId="urn:microsoft.com/office/officeart/2005/8/layout/matrix2"/>
    <dgm:cxn modelId="{BE42608A-6925-48DA-A15F-FD63864A0C2B}" type="presParOf" srcId="{1C8BB6B5-3359-4EC9-A68A-2DACAF91FB70}" destId="{9BA38845-C85A-4C44-ACDC-76BF63482A20}" srcOrd="3" destOrd="0" presId="urn:microsoft.com/office/officeart/2005/8/layout/matrix2"/>
    <dgm:cxn modelId="{083D26F7-B8ED-49CD-8FF8-7A73B9EA3077}" type="presParOf" srcId="{1C8BB6B5-3359-4EC9-A68A-2DACAF91FB70}" destId="{BE20A5AC-1635-41C6-8F9E-F8B92BA6FB9E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34311-EE39-43DE-9080-9171A98B22B4}">
      <dsp:nvSpPr>
        <dsp:cNvPr id="0" name=""/>
        <dsp:cNvSpPr/>
      </dsp:nvSpPr>
      <dsp:spPr>
        <a:xfrm>
          <a:off x="3" y="0"/>
          <a:ext cx="9433953" cy="541866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CE4C850-C79D-402C-B59B-FE58653D34FF}">
      <dsp:nvSpPr>
        <dsp:cNvPr id="0" name=""/>
        <dsp:cNvSpPr/>
      </dsp:nvSpPr>
      <dsp:spPr>
        <a:xfrm>
          <a:off x="2359859" y="352213"/>
          <a:ext cx="2167466" cy="2167466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Plastics Processing</a:t>
          </a:r>
        </a:p>
      </dsp:txBody>
      <dsp:txXfrm>
        <a:off x="2465666" y="458020"/>
        <a:ext cx="1955852" cy="1955852"/>
      </dsp:txXfrm>
    </dsp:sp>
    <dsp:sp modelId="{25978A3D-721B-4782-9A88-42040D6B0700}">
      <dsp:nvSpPr>
        <dsp:cNvPr id="0" name=""/>
        <dsp:cNvSpPr/>
      </dsp:nvSpPr>
      <dsp:spPr>
        <a:xfrm>
          <a:off x="4906633" y="352213"/>
          <a:ext cx="2167466" cy="2167466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140928"/>
                <a:satOff val="2951"/>
                <a:lumOff val="195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50000"/>
                <a:hueOff val="140928"/>
                <a:satOff val="2951"/>
                <a:lumOff val="195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50000"/>
                <a:hueOff val="140928"/>
                <a:satOff val="2951"/>
                <a:lumOff val="195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Bioprocessing</a:t>
          </a:r>
        </a:p>
      </dsp:txBody>
      <dsp:txXfrm>
        <a:off x="5012440" y="458020"/>
        <a:ext cx="1955852" cy="1955852"/>
      </dsp:txXfrm>
    </dsp:sp>
    <dsp:sp modelId="{9BA38845-C85A-4C44-ACDC-76BF63482A20}">
      <dsp:nvSpPr>
        <dsp:cNvPr id="0" name=""/>
        <dsp:cNvSpPr/>
      </dsp:nvSpPr>
      <dsp:spPr>
        <a:xfrm>
          <a:off x="2359859" y="2898986"/>
          <a:ext cx="2167466" cy="2167466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281855"/>
                <a:satOff val="5902"/>
                <a:lumOff val="3916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50000"/>
                <a:hueOff val="281855"/>
                <a:satOff val="5902"/>
                <a:lumOff val="3916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50000"/>
                <a:hueOff val="281855"/>
                <a:satOff val="5902"/>
                <a:lumOff val="3916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Bioprocessing</a:t>
          </a:r>
        </a:p>
      </dsp:txBody>
      <dsp:txXfrm>
        <a:off x="2465666" y="3004793"/>
        <a:ext cx="1955852" cy="1955852"/>
      </dsp:txXfrm>
    </dsp:sp>
    <dsp:sp modelId="{BE20A5AC-1635-41C6-8F9E-F8B92BA6FB9E}">
      <dsp:nvSpPr>
        <dsp:cNvPr id="0" name=""/>
        <dsp:cNvSpPr/>
      </dsp:nvSpPr>
      <dsp:spPr>
        <a:xfrm>
          <a:off x="4834716" y="2950355"/>
          <a:ext cx="2167466" cy="2167466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bg1">
                  <a:lumMod val="95000"/>
                </a:schemeClr>
              </a:solidFill>
            </a:rPr>
            <a:t>Industry Clientele</a:t>
          </a:r>
        </a:p>
      </dsp:txBody>
      <dsp:txXfrm>
        <a:off x="4940523" y="3056162"/>
        <a:ext cx="1955852" cy="1955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10700-B7AA-4D6C-832F-915C48051FB6}" type="datetimeFigureOut">
              <a:rPr lang="en-IE" smtClean="0"/>
              <a:t>14/05/2020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6565867" y="2457417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rot="5400000" flipH="1">
            <a:off x="4620122" y="6138830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Isosceles Triangle 8"/>
          <p:cNvSpPr/>
          <p:nvPr userDrawn="1"/>
        </p:nvSpPr>
        <p:spPr>
          <a:xfrm rot="5400000">
            <a:off x="-27155" y="5461167"/>
            <a:ext cx="1335422" cy="1360488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27"/>
          <p:cNvSpPr/>
          <p:nvPr userDrawn="1"/>
        </p:nvSpPr>
        <p:spPr>
          <a:xfrm rot="5400000">
            <a:off x="5502937" y="137041"/>
            <a:ext cx="1195885" cy="1220176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28"/>
          <p:cNvSpPr/>
          <p:nvPr userDrawn="1"/>
        </p:nvSpPr>
        <p:spPr>
          <a:xfrm rot="5400000">
            <a:off x="5625138" y="258677"/>
            <a:ext cx="929022" cy="121718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/>
          <p:cNvSpPr/>
          <p:nvPr userDrawn="1"/>
        </p:nvSpPr>
        <p:spPr>
          <a:xfrm rot="5400000" flipV="1">
            <a:off x="8622433" y="3189985"/>
            <a:ext cx="842596" cy="6395433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516520" y="105834"/>
            <a:ext cx="11535780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4399988" y="8498779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 rot="5400000">
            <a:off x="5785518" y="8498779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B7DC83-3DED-4743-BB0B-E6ADEA71B68E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35817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10700-B7AA-4D6C-832F-915C48051FB6}" type="datetimeFigureOut">
              <a:rPr lang="en-IE" smtClean="0"/>
              <a:t>14/05/2020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B7DC83-3DED-4743-BB0B-E6ADEA71B6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30351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10700-B7AA-4D6C-832F-915C48051FB6}" type="datetimeFigureOut">
              <a:rPr lang="en-IE" smtClean="0"/>
              <a:t>14/05/2020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B7DC83-3DED-4743-BB0B-E6ADEA71B6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6544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10700-B7AA-4D6C-832F-915C48051FB6}" type="datetimeFigureOut">
              <a:rPr lang="en-IE" smtClean="0"/>
              <a:t>14/05/2020</a:t>
            </a:fld>
            <a:endParaRPr lang="en-IE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 dirty="0"/>
          </a:p>
        </p:txBody>
      </p:sp>
      <p:sp>
        <p:nvSpPr>
          <p:cNvPr id="15" name="Rectangle 27"/>
          <p:cNvSpPr/>
          <p:nvPr userDrawn="1"/>
        </p:nvSpPr>
        <p:spPr>
          <a:xfrm>
            <a:off x="11656194" y="-8467"/>
            <a:ext cx="532631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8"/>
          <p:cNvSpPr/>
          <p:nvPr userDrawn="1"/>
        </p:nvSpPr>
        <p:spPr>
          <a:xfrm>
            <a:off x="11656193" y="-8467"/>
            <a:ext cx="532629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/>
          <p:cNvSpPr/>
          <p:nvPr userDrawn="1"/>
        </p:nvSpPr>
        <p:spPr>
          <a:xfrm rot="10800000">
            <a:off x="10424" y="-8468"/>
            <a:ext cx="622389" cy="6049829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Subtitle 2"/>
          <p:cNvSpPr>
            <a:spLocks noGrp="1"/>
          </p:cNvSpPr>
          <p:nvPr>
            <p:ph type="subTitle" idx="13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7" name="Isosceles Triangle 26"/>
          <p:cNvSpPr/>
          <p:nvPr userDrawn="1"/>
        </p:nvSpPr>
        <p:spPr>
          <a:xfrm rot="5400000">
            <a:off x="5288579" y="703711"/>
            <a:ext cx="850535" cy="11473922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4" y="6131294"/>
            <a:ext cx="912113" cy="6800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820" y="6015404"/>
            <a:ext cx="3428002" cy="84234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8755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/>
          <p:cNvSpPr/>
          <p:nvPr userDrawn="1"/>
        </p:nvSpPr>
        <p:spPr>
          <a:xfrm rot="5400000" flipV="1">
            <a:off x="5575302" y="241300"/>
            <a:ext cx="1041400" cy="12192002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28"/>
          <p:cNvSpPr/>
          <p:nvPr userDrawn="1"/>
        </p:nvSpPr>
        <p:spPr>
          <a:xfrm rot="5400000">
            <a:off x="2788186" y="2779720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/>
          <p:cNvSpPr/>
          <p:nvPr userDrawn="1"/>
        </p:nvSpPr>
        <p:spPr>
          <a:xfrm rot="5400000" flipV="1">
            <a:off x="8132155" y="2781221"/>
            <a:ext cx="842596" cy="7277098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B7DC83-3DED-4743-BB0B-E6ADEA71B68E}" type="slidenum">
              <a:rPr lang="en-IE" smtClean="0"/>
              <a:t>‹#›</a:t>
            </a:fld>
            <a:endParaRPr lang="en-IE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0683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10700-B7AA-4D6C-832F-915C48051FB6}" type="datetimeFigureOut">
              <a:rPr lang="en-IE" smtClean="0"/>
              <a:t>14/05/2020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B7DC83-3DED-4743-BB0B-E6ADEA71B6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685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10700-B7AA-4D6C-832F-915C48051FB6}" type="datetimeFigureOut">
              <a:rPr lang="en-IE" smtClean="0"/>
              <a:t>14/05/2020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B7DC83-3DED-4743-BB0B-E6ADEA71B6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7350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10700-B7AA-4D6C-832F-915C48051FB6}" type="datetimeFigureOut">
              <a:rPr lang="en-IE" smtClean="0"/>
              <a:t>14/05/2020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B7DC83-3DED-4743-BB0B-E6ADEA71B6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64670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10700-B7AA-4D6C-832F-915C48051FB6}" type="datetimeFigureOut">
              <a:rPr lang="en-IE" smtClean="0"/>
              <a:t>14/05/2020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B7DC83-3DED-4743-BB0B-E6ADEA71B6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0131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10700-B7AA-4D6C-832F-915C48051FB6}" type="datetimeFigureOut">
              <a:rPr lang="en-IE" smtClean="0"/>
              <a:t>14/05/2020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B7DC83-3DED-4743-BB0B-E6ADEA71B6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7828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10700-B7AA-4D6C-832F-915C48051FB6}" type="datetimeFigureOut">
              <a:rPr lang="en-IE" smtClean="0"/>
              <a:t>14/05/2020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B7DC83-3DED-4743-BB0B-E6ADEA71B6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287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76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9" r:id="rId2"/>
    <p:sldLayoutId id="2147483680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884940" y="1782691"/>
            <a:ext cx="10580914" cy="24126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_tradnl" sz="3000" b="1" dirty="0">
                <a:latin typeface="Bahnschrift" panose="020B0502040204020203" pitchFamily="34" charset="0"/>
              </a:rPr>
              <a:t/>
            </a:r>
            <a:br>
              <a:rPr lang="es-ES_tradnl" sz="3000" b="1" dirty="0">
                <a:latin typeface="Bahnschrift" panose="020B0502040204020203" pitchFamily="34" charset="0"/>
              </a:rPr>
            </a:br>
            <a:r>
              <a:rPr lang="es-ES_tradnl" sz="3000" b="1" dirty="0">
                <a:latin typeface="Bahnschrift" panose="020B0502040204020203" pitchFamily="34" charset="0"/>
              </a:rPr>
              <a:t/>
            </a:r>
            <a:br>
              <a:rPr lang="es-ES_tradnl" sz="3000" b="1" dirty="0">
                <a:latin typeface="Bahnschrift" panose="020B0502040204020203" pitchFamily="34" charset="0"/>
              </a:rPr>
            </a:br>
            <a:r>
              <a:rPr lang="es-ES_tradnl" sz="5400" b="1" dirty="0" err="1">
                <a:solidFill>
                  <a:schemeClr val="accent2"/>
                </a:solidFill>
                <a:latin typeface="Bahnschrift" panose="020B0502040204020203" pitchFamily="34" charset="0"/>
              </a:rPr>
              <a:t>Bio</a:t>
            </a:r>
            <a:r>
              <a:rPr lang="es-ES_tradnl" sz="5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ICEP</a:t>
            </a:r>
            <a:r>
              <a:rPr lang="es-ES_tradnl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s-ES_tradnl" sz="5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Overview</a:t>
            </a:r>
            <a:r>
              <a:rPr lang="es-ES_tradnl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s-ES_tradnl" sz="900" b="1" dirty="0">
                <a:latin typeface="Bahnschrift" panose="020B0502040204020203" pitchFamily="34" charset="0"/>
              </a:rPr>
              <a:t/>
            </a:r>
            <a:br>
              <a:rPr lang="es-ES_tradnl" sz="900" b="1" dirty="0">
                <a:latin typeface="Bahnschrift" panose="020B0502040204020203" pitchFamily="34" charset="0"/>
              </a:rPr>
            </a:br>
            <a:r>
              <a:rPr lang="es-ES_tradnl" sz="4000" b="1" dirty="0">
                <a:latin typeface="Bahnschrift" panose="020B0502040204020203" pitchFamily="34" charset="0"/>
              </a:rPr>
              <a:t/>
            </a:r>
            <a:br>
              <a:rPr lang="es-ES_tradnl" sz="4000" b="1" dirty="0">
                <a:latin typeface="Bahnschrift" panose="020B0502040204020203" pitchFamily="34" charset="0"/>
              </a:rPr>
            </a:br>
            <a:r>
              <a:rPr lang="es-ES_tradnl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 </a:t>
            </a:r>
            <a:endParaRPr lang="en-IE" sz="4000" b="1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16508" y="219084"/>
            <a:ext cx="369203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H2020-NMBP- BIO-CN-2019</a:t>
            </a:r>
            <a:br>
              <a:rPr lang="es-ES_tradnl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</a:br>
            <a:r>
              <a:rPr lang="es-ES_tradnl" sz="1600" b="1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CE-BIOTEC-05-2016-870292</a:t>
            </a:r>
            <a:r>
              <a:rPr lang="es-ES_tradnl" sz="16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 –</a:t>
            </a:r>
            <a:r>
              <a:rPr lang="es-ES_tradnl" sz="1600" b="1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BIOICEP</a:t>
            </a:r>
            <a:endParaRPr lang="en-IE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683" y="231324"/>
            <a:ext cx="5578380" cy="59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15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87"/>
          <a:stretch/>
        </p:blipFill>
        <p:spPr>
          <a:xfrm>
            <a:off x="928915" y="796112"/>
            <a:ext cx="6352854" cy="60305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595901" y="0"/>
            <a:ext cx="111166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Bio-Motivation:  </a:t>
            </a:r>
            <a:r>
              <a:rPr lang="en-IE" sz="3600" b="1" dirty="0">
                <a:solidFill>
                  <a:schemeClr val="accent2">
                    <a:lumMod val="75000"/>
                  </a:schemeClr>
                </a:solidFill>
              </a:rPr>
              <a:t>Complete the life-circle for plastics</a:t>
            </a:r>
          </a:p>
          <a:p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 </a:t>
            </a:r>
          </a:p>
        </p:txBody>
      </p:sp>
      <p:sp>
        <p:nvSpPr>
          <p:cNvPr id="9" name="Shape 8"/>
          <p:cNvSpPr/>
          <p:nvPr/>
        </p:nvSpPr>
        <p:spPr>
          <a:xfrm rot="12401282">
            <a:off x="256191" y="204216"/>
            <a:ext cx="7698300" cy="7263096"/>
          </a:xfrm>
          <a:prstGeom prst="leftCircularArrow">
            <a:avLst>
              <a:gd name="adj1" fmla="val 4204"/>
              <a:gd name="adj2" fmla="val 685474"/>
              <a:gd name="adj3" fmla="val 5831988"/>
              <a:gd name="adj4" fmla="val 4675698"/>
              <a:gd name="adj5" fmla="val 11070"/>
            </a:avLst>
          </a:prstGeom>
          <a:solidFill>
            <a:srgbClr val="FFFE00"/>
          </a:solidFill>
          <a:ln>
            <a:noFill/>
          </a:ln>
          <a:effectLst>
            <a:softEdge rad="63500"/>
          </a:effectLst>
          <a:scene3d>
            <a:camera prst="orthographicFront">
              <a:rot lat="0" lon="0" rev="0"/>
            </a:camera>
            <a:lightRig rig="brightRoom" dir="t"/>
          </a:scene3d>
          <a:sp3d prstMaterial="plastic">
            <a:bevelT w="1270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3" name="Group 12"/>
          <p:cNvGrpSpPr/>
          <p:nvPr/>
        </p:nvGrpSpPr>
        <p:grpSpPr>
          <a:xfrm>
            <a:off x="1671526" y="1834633"/>
            <a:ext cx="5163560" cy="3835554"/>
            <a:chOff x="2963297" y="2088117"/>
            <a:chExt cx="5163560" cy="3835554"/>
          </a:xfrm>
        </p:grpSpPr>
        <p:pic>
          <p:nvPicPr>
            <p:cNvPr id="4" name="Picture 3"/>
            <p:cNvPicPr/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79" t="8015" r="20000" b="8925"/>
            <a:stretch/>
          </p:blipFill>
          <p:spPr bwMode="auto">
            <a:xfrm>
              <a:off x="2963297" y="2963624"/>
              <a:ext cx="2015710" cy="192841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175122" y="2088117"/>
              <a:ext cx="2541080" cy="52322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IE" sz="2300" b="1" dirty="0">
                  <a:solidFill>
                    <a:srgbClr val="47CC12"/>
                  </a:solidFill>
                </a:rPr>
                <a:t> </a:t>
              </a:r>
              <a:r>
                <a:rPr lang="en-IE" sz="2800" b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Biodegradation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75122" y="5369673"/>
              <a:ext cx="2462662" cy="55399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IE" sz="24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E" sz="3000" b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Bioprocessing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82300" y="3365973"/>
              <a:ext cx="2044557" cy="1446550"/>
            </a:xfrm>
            <a:prstGeom prst="rect">
              <a:avLst/>
            </a:prstGeom>
            <a:noFill/>
            <a:effectLst>
              <a:softEdge rad="63500"/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4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E" sz="4400" b="1" dirty="0">
                  <a:solidFill>
                    <a:srgbClr val="86FF0D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Plastics 2.0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300449" y="1533220"/>
            <a:ext cx="4488921" cy="3582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IE" sz="2800" dirty="0">
                <a:ea typeface="SimSun" panose="02010600030101010101" pitchFamily="2" charset="-122"/>
              </a:rPr>
              <a:t>Accelerate the degradation of mixed waste plastic and valorise it as biopolymers and </a:t>
            </a:r>
            <a:r>
              <a:rPr lang="en-IE" sz="2800" dirty="0" err="1">
                <a:ea typeface="SimSun" panose="02010600030101010101" pitchFamily="2" charset="-122"/>
              </a:rPr>
              <a:t>bioproducts</a:t>
            </a:r>
            <a:r>
              <a:rPr lang="en-IE" sz="2800" dirty="0">
                <a:ea typeface="SimSun" panose="02010600030101010101" pitchFamily="2" charset="-122"/>
              </a:rPr>
              <a:t> which can be used as natural biodegradable replacement plastics – Plastics 2.0</a:t>
            </a:r>
            <a:r>
              <a:rPr lang="en-IE" sz="2000" dirty="0">
                <a:ea typeface="Times New Roman" panose="02020603050405020304" pitchFamily="18" charset="0"/>
              </a:rPr>
              <a:t>.</a:t>
            </a:r>
            <a:endParaRPr lang="en-IE" dirty="0">
              <a:ea typeface="SimSun" panose="02010600030101010101" pitchFamily="2" charset="-122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IE" dirty="0">
                <a:ea typeface="SimSun" panose="02010600030101010101" pitchFamily="2" charset="-122"/>
              </a:rPr>
              <a:t> </a:t>
            </a:r>
            <a:endParaRPr lang="en-IE" sz="1600" dirty="0">
              <a:effectLst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437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err="1">
                <a:latin typeface="Bahnschrift" panose="020B0502040204020203" pitchFamily="34" charset="0"/>
              </a:rPr>
              <a:t>BioICEP</a:t>
            </a:r>
            <a:r>
              <a:rPr lang="en-IE" b="1" dirty="0">
                <a:latin typeface="Bahnschrift" panose="020B0502040204020203" pitchFamily="34" charset="0"/>
              </a:rPr>
              <a:t> Goals</a:t>
            </a:r>
          </a:p>
        </p:txBody>
      </p:sp>
      <p:sp>
        <p:nvSpPr>
          <p:cNvPr id="4" name="Rectangle 3"/>
          <p:cNvSpPr/>
          <p:nvPr/>
        </p:nvSpPr>
        <p:spPr>
          <a:xfrm>
            <a:off x="2166746" y="1763191"/>
            <a:ext cx="8592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rgbClr val="444444"/>
                </a:solidFill>
              </a:rPr>
              <a:t>Accelerate plastic biodegradation: </a:t>
            </a:r>
            <a:r>
              <a:rPr lang="en-GB" sz="2400" dirty="0">
                <a:solidFill>
                  <a:srgbClr val="444444"/>
                </a:solidFill>
              </a:rPr>
              <a:t>via</a:t>
            </a:r>
            <a:r>
              <a:rPr lang="en-GB" sz="2400" b="1" dirty="0">
                <a:solidFill>
                  <a:srgbClr val="444444"/>
                </a:solidFill>
              </a:rPr>
              <a:t> </a:t>
            </a:r>
            <a:r>
              <a:rPr lang="en-GB" sz="2400" dirty="0">
                <a:solidFill>
                  <a:srgbClr val="444444"/>
                </a:solidFill>
              </a:rPr>
              <a:t>new</a:t>
            </a:r>
            <a:r>
              <a:rPr lang="en-GB" sz="2400" b="1" dirty="0">
                <a:solidFill>
                  <a:srgbClr val="444444"/>
                </a:solidFill>
              </a:rPr>
              <a:t> </a:t>
            </a:r>
            <a:r>
              <a:rPr lang="en-GB" sz="2400" dirty="0">
                <a:solidFill>
                  <a:srgbClr val="444444"/>
                </a:solidFill>
              </a:rPr>
              <a:t>microorganism communities expressing novel and improved enzymatic activities enabling the degradation of green </a:t>
            </a:r>
            <a:r>
              <a:rPr lang="en-GB" sz="2400" dirty="0" err="1">
                <a:solidFill>
                  <a:srgbClr val="444444"/>
                </a:solidFill>
              </a:rPr>
              <a:t>pretreated</a:t>
            </a:r>
            <a:r>
              <a:rPr lang="en-GB" sz="2400" dirty="0">
                <a:solidFill>
                  <a:srgbClr val="444444"/>
                </a:solidFill>
              </a:rPr>
              <a:t> mixtures of plastics</a:t>
            </a:r>
            <a:endParaRPr lang="en-GB" sz="2400" i="0" dirty="0">
              <a:solidFill>
                <a:srgbClr val="444444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8080" y="1259361"/>
            <a:ext cx="8723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444444"/>
                </a:solidFill>
              </a:rPr>
              <a:t>Sustainable degradation of at least 20% of mixed plastics</a:t>
            </a:r>
            <a:endParaRPr lang="en-GB" sz="2800" b="1" i="0" dirty="0">
              <a:solidFill>
                <a:srgbClr val="444444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4139" y="3154024"/>
            <a:ext cx="92576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444444"/>
                </a:solidFill>
              </a:rPr>
              <a:t>Bioprocessed biopolymers &amp; </a:t>
            </a:r>
            <a:r>
              <a:rPr lang="en-GB" sz="2800" b="1" dirty="0" smtClean="0">
                <a:solidFill>
                  <a:srgbClr val="444444"/>
                </a:solidFill>
              </a:rPr>
              <a:t>bioproducts </a:t>
            </a:r>
            <a:r>
              <a:rPr lang="en-GB" sz="2800" b="1" dirty="0">
                <a:solidFill>
                  <a:srgbClr val="444444"/>
                </a:solidFill>
              </a:rPr>
              <a:t>development </a:t>
            </a:r>
          </a:p>
        </p:txBody>
      </p:sp>
      <p:sp>
        <p:nvSpPr>
          <p:cNvPr id="7" name="Rectangle 6"/>
          <p:cNvSpPr/>
          <p:nvPr/>
        </p:nvSpPr>
        <p:spPr>
          <a:xfrm>
            <a:off x="1834139" y="4676349"/>
            <a:ext cx="100346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444444"/>
                </a:solidFill>
              </a:rPr>
              <a:t>Sustainable prototype system plan, paving the way to bring developed solutions to market, fulfilling current needs, future expectations, and delivering a seamless bio-innovative route for a circular economy for plastics</a:t>
            </a:r>
            <a:endParaRPr lang="en-GB" sz="2400" b="1" i="0" dirty="0">
              <a:solidFill>
                <a:srgbClr val="444444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9444" t="27630" r="77389" b="49358"/>
          <a:stretch/>
        </p:blipFill>
        <p:spPr>
          <a:xfrm>
            <a:off x="653266" y="1223717"/>
            <a:ext cx="1099880" cy="10813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9444" t="27630" r="77389" b="49358"/>
          <a:stretch/>
        </p:blipFill>
        <p:spPr>
          <a:xfrm>
            <a:off x="653266" y="2995747"/>
            <a:ext cx="1099880" cy="10813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9444" t="27630" r="77389" b="49358"/>
          <a:stretch/>
        </p:blipFill>
        <p:spPr>
          <a:xfrm>
            <a:off x="653266" y="4676349"/>
            <a:ext cx="1099880" cy="10813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66746" y="3595859"/>
            <a:ext cx="8974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Degraded waste plastics molecules and monomers bio</a:t>
            </a:r>
            <a:r>
              <a:rPr lang="pt-PT" sz="2400" dirty="0"/>
              <a:t>conversion into </a:t>
            </a:r>
            <a:r>
              <a:rPr lang="en-GB" sz="2400" dirty="0">
                <a:solidFill>
                  <a:srgbClr val="444444"/>
                </a:solidFill>
              </a:rPr>
              <a:t>equivalent bioplastics valorising mixed plastic waste</a:t>
            </a:r>
          </a:p>
        </p:txBody>
      </p:sp>
    </p:spTree>
    <p:extLst>
      <p:ext uri="{BB962C8B-B14F-4D97-AF65-F5344CB8AC3E}">
        <p14:creationId xmlns:p14="http://schemas.microsoft.com/office/powerpoint/2010/main" val="4230612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err="1">
                <a:latin typeface="Bahnschrift" panose="020B0502040204020203" pitchFamily="34" charset="0"/>
              </a:rPr>
              <a:t>BioICEP</a:t>
            </a:r>
            <a:r>
              <a:rPr lang="en-IE" b="1" dirty="0">
                <a:latin typeface="Bahnschrift" panose="020B0502040204020203" pitchFamily="34" charset="0"/>
              </a:rPr>
              <a:t> Approach</a:t>
            </a:r>
          </a:p>
        </p:txBody>
      </p:sp>
      <p:sp>
        <p:nvSpPr>
          <p:cNvPr id="3" name="Rectangle 2"/>
          <p:cNvSpPr/>
          <p:nvPr/>
        </p:nvSpPr>
        <p:spPr>
          <a:xfrm>
            <a:off x="719191" y="1221695"/>
            <a:ext cx="10837000" cy="1414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rgbClr val="555555"/>
                </a:solidFill>
                <a:latin typeface="Bahnschrift" panose="020B0502040204020203" pitchFamily="34" charset="0"/>
              </a:rPr>
              <a:t>Overall objective: </a:t>
            </a:r>
            <a:r>
              <a:rPr lang="en-GB" sz="2000" dirty="0">
                <a:solidFill>
                  <a:srgbClr val="555555"/>
                </a:solidFill>
                <a:latin typeface="Bahnschrift" panose="020B0502040204020203" pitchFamily="34" charset="0"/>
              </a:rPr>
              <a:t>demonstrate a seamless sustainable route to a circular economy for plastics by developing an advanced energy, carbon, and cost-efficient waste plastic biotransformation into high market demand bioproducts and bioplastics </a:t>
            </a:r>
            <a:endParaRPr lang="en-IE" sz="2000" dirty="0">
              <a:latin typeface="Bahnschrift" panose="020B05020402040202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29298" y="3082248"/>
            <a:ext cx="11408185" cy="2076162"/>
            <a:chOff x="329298" y="3082248"/>
            <a:chExt cx="11408185" cy="207616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1936" t="16002" r="3247" b="23221"/>
            <a:stretch/>
          </p:blipFill>
          <p:spPr>
            <a:xfrm>
              <a:off x="329298" y="3082248"/>
              <a:ext cx="11408185" cy="2076162"/>
            </a:xfrm>
            <a:prstGeom prst="rect">
              <a:avLst/>
            </a:prstGeom>
          </p:spPr>
        </p:pic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8169601"/>
                </p:ext>
              </p:extLst>
            </p:nvPr>
          </p:nvGraphicFramePr>
          <p:xfrm>
            <a:off x="4814923" y="3916018"/>
            <a:ext cx="681071" cy="8503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Image" r:id="rId4" imgW="548640" imgH="685800" progId="Photoshop.Image.16">
                    <p:embed/>
                  </p:oleObj>
                </mc:Choice>
                <mc:Fallback>
                  <p:oleObj name="Image" r:id="rId4" imgW="548640" imgH="685800" progId="Photoshop.Image.16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814923" y="3916018"/>
                          <a:ext cx="681071" cy="85035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024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err="1">
                <a:latin typeface="Bahnschrift" panose="020B0502040204020203" pitchFamily="34" charset="0"/>
              </a:rPr>
              <a:t>BioICEP</a:t>
            </a:r>
            <a:r>
              <a:rPr lang="en-IE" b="1" dirty="0">
                <a:latin typeface="Bahnschrift" panose="020B0502040204020203" pitchFamily="34" charset="0"/>
              </a:rPr>
              <a:t> Approach</a:t>
            </a:r>
          </a:p>
        </p:txBody>
      </p:sp>
      <p:sp>
        <p:nvSpPr>
          <p:cNvPr id="3" name="Rectangle 2"/>
          <p:cNvSpPr/>
          <p:nvPr/>
        </p:nvSpPr>
        <p:spPr>
          <a:xfrm>
            <a:off x="719191" y="1221695"/>
            <a:ext cx="10837000" cy="1414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rgbClr val="555555"/>
                </a:solidFill>
                <a:latin typeface="Bahnschrift" panose="020B0502040204020203" pitchFamily="34" charset="0"/>
              </a:rPr>
              <a:t>Overall objective: </a:t>
            </a:r>
            <a:r>
              <a:rPr lang="en-GB" sz="2000" dirty="0">
                <a:solidFill>
                  <a:srgbClr val="555555"/>
                </a:solidFill>
                <a:latin typeface="Bahnschrift" panose="020B0502040204020203" pitchFamily="34" charset="0"/>
              </a:rPr>
              <a:t>demonstrate a seamless sustainable route to a circular economy for plastics by developing an advanced energy, carbon, and cost-efficient waste plastic biotransformation into high market demand </a:t>
            </a:r>
            <a:r>
              <a:rPr lang="en-GB" sz="2000" dirty="0" err="1">
                <a:solidFill>
                  <a:srgbClr val="555555"/>
                </a:solidFill>
                <a:latin typeface="Bahnschrift" panose="020B0502040204020203" pitchFamily="34" charset="0"/>
              </a:rPr>
              <a:t>bioproducts</a:t>
            </a:r>
            <a:r>
              <a:rPr lang="en-GB" sz="2000" dirty="0">
                <a:solidFill>
                  <a:srgbClr val="555555"/>
                </a:solidFill>
                <a:latin typeface="Bahnschrift" panose="020B0502040204020203" pitchFamily="34" charset="0"/>
              </a:rPr>
              <a:t> and bioplastics </a:t>
            </a:r>
            <a:endParaRPr lang="en-IE" sz="2000" dirty="0">
              <a:latin typeface="Bahnschrif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588" t="56018" r="22435" b="10924"/>
          <a:stretch/>
        </p:blipFill>
        <p:spPr>
          <a:xfrm>
            <a:off x="1265813" y="2745210"/>
            <a:ext cx="9463512" cy="33217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83200" y="5950857"/>
            <a:ext cx="1538514" cy="246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32863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6175" y="369816"/>
            <a:ext cx="109419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555555"/>
                </a:solidFill>
                <a:latin typeface="Bahnschrift" panose="020B0502040204020203" pitchFamily="34" charset="0"/>
              </a:rPr>
              <a:t>Our consortium brings together leading experts from industry and academia contributing a set of purpose-designed and ground-breaking technologies to achieve the </a:t>
            </a:r>
            <a:r>
              <a:rPr lang="en-GB" sz="2000" dirty="0" err="1">
                <a:solidFill>
                  <a:srgbClr val="555555"/>
                </a:solidFill>
                <a:latin typeface="Bahnschrift" panose="020B0502040204020203" pitchFamily="34" charset="0"/>
              </a:rPr>
              <a:t>BioICEP</a:t>
            </a:r>
            <a:r>
              <a:rPr lang="en-GB" sz="2000" dirty="0">
                <a:solidFill>
                  <a:srgbClr val="555555"/>
                </a:solidFill>
                <a:latin typeface="Bahnschrift" panose="020B0502040204020203" pitchFamily="34" charset="0"/>
              </a:rPr>
              <a:t> objectives:</a:t>
            </a:r>
            <a:endParaRPr lang="en-IE" sz="2000" dirty="0">
              <a:latin typeface="Bahnschrift" panose="020B0502040204020203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01826308"/>
              </p:ext>
            </p:extLst>
          </p:nvPr>
        </p:nvGraphicFramePr>
        <p:xfrm>
          <a:off x="1179244" y="976519"/>
          <a:ext cx="943396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8310271" y="3937761"/>
            <a:ext cx="2167466" cy="2167466"/>
            <a:chOff x="4834716" y="2950355"/>
            <a:chExt cx="2167466" cy="2167466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4834716" y="2950355"/>
              <a:ext cx="2167466" cy="2167466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shade val="50000"/>
                <a:hueOff val="140928"/>
                <a:satOff val="2951"/>
                <a:lumOff val="19583"/>
                <a:alphaOff val="0"/>
              </a:schemeClr>
            </a:fillRef>
            <a:effectRef idx="1">
              <a:schemeClr val="accent3">
                <a:shade val="50000"/>
                <a:hueOff val="140928"/>
                <a:satOff val="2951"/>
                <a:lumOff val="19583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 txBox="1"/>
            <p:nvPr/>
          </p:nvSpPr>
          <p:spPr>
            <a:xfrm>
              <a:off x="4940523" y="3056162"/>
              <a:ext cx="1955852" cy="19558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/>
                <a:t>Biocatalysis</a:t>
              </a:r>
              <a:endParaRPr lang="en-US" sz="2400" kern="1200" dirty="0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8338810" y="1379454"/>
            <a:ext cx="2167466" cy="2167466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shade val="50000"/>
              <a:hueOff val="140928"/>
              <a:satOff val="2951"/>
              <a:lumOff val="19583"/>
              <a:alphaOff val="0"/>
            </a:schemeClr>
          </a:fillRef>
          <a:effectRef idx="1">
            <a:schemeClr val="accent3">
              <a:shade val="50000"/>
              <a:hueOff val="140928"/>
              <a:satOff val="2951"/>
              <a:lumOff val="19583"/>
              <a:alphaOff val="0"/>
            </a:schemeClr>
          </a:effectRef>
          <a:fontRef idx="minor">
            <a:schemeClr val="dk1"/>
          </a:fontRef>
        </p:style>
      </p:sp>
      <p:grpSp>
        <p:nvGrpSpPr>
          <p:cNvPr id="10" name="Group 9"/>
          <p:cNvGrpSpPr/>
          <p:nvPr/>
        </p:nvGrpSpPr>
        <p:grpSpPr>
          <a:xfrm>
            <a:off x="1262198" y="1379454"/>
            <a:ext cx="2167466" cy="2167466"/>
            <a:chOff x="4834716" y="2950355"/>
            <a:chExt cx="2167466" cy="2167466"/>
          </a:xfrm>
          <a:scene3d>
            <a:camera prst="orthographicFront"/>
            <a:lightRig rig="flat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4834716" y="2950355"/>
              <a:ext cx="2167466" cy="2167466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3">
                <a:shade val="50000"/>
                <a:hueOff val="140928"/>
                <a:satOff val="2951"/>
                <a:lumOff val="19583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Rounded Rectangle 4"/>
            <p:cNvSpPr txBox="1"/>
            <p:nvPr/>
          </p:nvSpPr>
          <p:spPr>
            <a:xfrm>
              <a:off x="4940523" y="3056162"/>
              <a:ext cx="1955852" cy="19558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solidFill>
                    <a:schemeClr val="bg1">
                      <a:lumMod val="95000"/>
                    </a:schemeClr>
                  </a:solidFill>
                </a:rPr>
                <a:t>Microbial Engineering</a:t>
              </a: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1262198" y="3838818"/>
            <a:ext cx="2167466" cy="2167466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shade val="50000"/>
              <a:hueOff val="140928"/>
              <a:satOff val="2951"/>
              <a:lumOff val="19583"/>
              <a:alphaOff val="0"/>
            </a:schemeClr>
          </a:fillRef>
          <a:effectRef idx="1">
            <a:schemeClr val="accent3">
              <a:shade val="50000"/>
              <a:hueOff val="140928"/>
              <a:satOff val="2951"/>
              <a:lumOff val="19583"/>
              <a:alphaOff val="0"/>
            </a:schemeClr>
          </a:effectRef>
          <a:fontRef idx="minor">
            <a:schemeClr val="dk1"/>
          </a:fontRef>
        </p:style>
      </p:sp>
      <p:sp>
        <p:nvSpPr>
          <p:cNvPr id="14" name="Rounded Rectangle 4"/>
          <p:cNvSpPr txBox="1"/>
          <p:nvPr/>
        </p:nvSpPr>
        <p:spPr>
          <a:xfrm>
            <a:off x="1262198" y="3981284"/>
            <a:ext cx="1955852" cy="195585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bg1">
                    <a:lumMod val="95000"/>
                  </a:schemeClr>
                </a:solidFill>
              </a:rPr>
              <a:t>Bioplastics</a:t>
            </a:r>
          </a:p>
        </p:txBody>
      </p:sp>
      <p:sp>
        <p:nvSpPr>
          <p:cNvPr id="15" name="Rounded Rectangle 4"/>
          <p:cNvSpPr txBox="1"/>
          <p:nvPr/>
        </p:nvSpPr>
        <p:spPr>
          <a:xfrm>
            <a:off x="8374621" y="1485261"/>
            <a:ext cx="1955852" cy="195585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bg1">
                    <a:lumMod val="95000"/>
                  </a:schemeClr>
                </a:solidFill>
              </a:rPr>
              <a:t>Pilot Plants</a:t>
            </a:r>
          </a:p>
        </p:txBody>
      </p:sp>
    </p:spTree>
    <p:extLst>
      <p:ext uri="{BB962C8B-B14F-4D97-AF65-F5344CB8AC3E}">
        <p14:creationId xmlns:p14="http://schemas.microsoft.com/office/powerpoint/2010/main" val="3221325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094" y="414796"/>
            <a:ext cx="10515600" cy="1325563"/>
          </a:xfrm>
        </p:spPr>
        <p:txBody>
          <a:bodyPr/>
          <a:lstStyle/>
          <a:p>
            <a:r>
              <a:rPr lang="en-IE" b="1" dirty="0">
                <a:solidFill>
                  <a:schemeClr val="tx2"/>
                </a:solidFill>
                <a:latin typeface="Bahnschrift" panose="020B0502040204020203" pitchFamily="34" charset="0"/>
              </a:rPr>
              <a:t>Preparing Industry players for transition</a:t>
            </a: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69850" y="4666381"/>
            <a:ext cx="9887164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IE" sz="2000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Can deliver important contributions to the EU Plastic Strategy and the </a:t>
            </a:r>
            <a:r>
              <a:rPr lang="en-IE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UN SDGs </a:t>
            </a:r>
            <a:endParaRPr lang="en-IE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355" y="3086962"/>
            <a:ext cx="76933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E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Direct contact with at least 200 international companies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E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Give</a:t>
            </a:r>
            <a:r>
              <a:rPr lang="en-IE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E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plastics value chain companies solutions to cut GHG emissions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E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Business plan: different business models, markets and channels </a:t>
            </a:r>
            <a:endParaRPr lang="en-IE" sz="20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2093" y="1307540"/>
            <a:ext cx="78443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dirty="0">
                <a:solidFill>
                  <a:schemeClr val="accent1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Market-driven approach: </a:t>
            </a:r>
            <a:r>
              <a:rPr lang="en-IE" sz="2400" b="1" dirty="0">
                <a:solidFill>
                  <a:schemeClr val="accent1"/>
                </a:solidFill>
                <a:ea typeface="Calibri" panose="020F0502020204030204" pitchFamily="34" charset="0"/>
              </a:rPr>
              <a:t>Industrially steered technical work</a:t>
            </a:r>
          </a:p>
          <a:p>
            <a:endParaRPr lang="en-IE" sz="2400" b="1" dirty="0">
              <a:solidFill>
                <a:schemeClr val="accent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3342"/>
          <a:stretch/>
        </p:blipFill>
        <p:spPr>
          <a:xfrm>
            <a:off x="8653112" y="1027416"/>
            <a:ext cx="3038386" cy="45311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2093" y="1768125"/>
            <a:ext cx="772771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IE" sz="2000" dirty="0">
                <a:ea typeface="Calibri" panose="020F0502020204030204" pitchFamily="34" charset="0"/>
              </a:rPr>
              <a:t>Build a highly sustainable mixed plastic waste degradation technology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IE" sz="2000" dirty="0">
                <a:ea typeface="Calibri" panose="020F0502020204030204" pitchFamily="34" charset="0"/>
              </a:rPr>
              <a:t>Optimize a microbial production system for high value end-products: PHB / </a:t>
            </a:r>
            <a:r>
              <a:rPr lang="en-IE" sz="2000" dirty="0" err="1">
                <a:ea typeface="Calibri" panose="020F0502020204030204" pitchFamily="34" charset="0"/>
              </a:rPr>
              <a:t>rhamnolipid</a:t>
            </a:r>
            <a:r>
              <a:rPr lang="en-IE" sz="2000" dirty="0">
                <a:ea typeface="Calibri" panose="020F0502020204030204" pitchFamily="34" charset="0"/>
              </a:rPr>
              <a:t> / </a:t>
            </a:r>
            <a:r>
              <a:rPr lang="en-IE" sz="2000" dirty="0" err="1">
                <a:ea typeface="Calibri" panose="020F0502020204030204" pitchFamily="34" charset="0"/>
              </a:rPr>
              <a:t>nanocellulose</a:t>
            </a:r>
            <a:r>
              <a:rPr lang="en-IE" sz="2000" dirty="0">
                <a:ea typeface="Calibri" panose="020F0502020204030204" pitchFamily="34" charset="0"/>
              </a:rPr>
              <a:t> and blends </a:t>
            </a:r>
            <a:endParaRPr lang="en-IE" sz="2000" dirty="0"/>
          </a:p>
        </p:txBody>
      </p:sp>
      <p:pic>
        <p:nvPicPr>
          <p:cNvPr id="2060" name="image26.jpg">
            <a:extLst>
              <a:ext uri="{FF2B5EF4-FFF2-40B4-BE49-F238E27FC236}">
                <a16:creationId xmlns:a16="http://schemas.microsoft.com/office/drawing/2014/main" id="{14A9987A-43E5-4F35-BA6D-15FB541F6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1" t="9230" b="75452"/>
          <a:stretch>
            <a:fillRect/>
          </a:stretch>
        </p:blipFill>
        <p:spPr bwMode="auto">
          <a:xfrm>
            <a:off x="0" y="0"/>
            <a:ext cx="56515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image3.png">
            <a:extLst>
              <a:ext uri="{FF2B5EF4-FFF2-40B4-BE49-F238E27FC236}">
                <a16:creationId xmlns:a16="http://schemas.microsoft.com/office/drawing/2014/main" id="{0F40E2B4-6477-4956-97AB-3A633BA50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54"/>
          <a:stretch>
            <a:fillRect/>
          </a:stretch>
        </p:blipFill>
        <p:spPr bwMode="auto">
          <a:xfrm>
            <a:off x="42863" y="30163"/>
            <a:ext cx="234950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76E02E7F-4A7A-4AFB-BE90-9400CFA00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54"/>
          <a:stretch>
            <a:fillRect/>
          </a:stretch>
        </p:blipFill>
        <p:spPr bwMode="auto">
          <a:xfrm>
            <a:off x="69850" y="-3175"/>
            <a:ext cx="234950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>
            <a:extLst>
              <a:ext uri="{FF2B5EF4-FFF2-40B4-BE49-F238E27FC236}">
                <a16:creationId xmlns:a16="http://schemas.microsoft.com/office/drawing/2014/main" id="{B225A550-9452-43CA-BE7D-107612AAB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54"/>
          <a:stretch>
            <a:fillRect/>
          </a:stretch>
        </p:blipFill>
        <p:spPr bwMode="auto">
          <a:xfrm>
            <a:off x="50800" y="3175"/>
            <a:ext cx="234950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>
            <a:extLst>
              <a:ext uri="{FF2B5EF4-FFF2-40B4-BE49-F238E27FC236}">
                <a16:creationId xmlns:a16="http://schemas.microsoft.com/office/drawing/2014/main" id="{D59E245D-0FBE-437C-A8CB-61AC7B77E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54"/>
          <a:stretch>
            <a:fillRect/>
          </a:stretch>
        </p:blipFill>
        <p:spPr bwMode="auto">
          <a:xfrm>
            <a:off x="28575" y="3175"/>
            <a:ext cx="234950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9B7AB51-F153-4589-8AA4-F8546D637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54"/>
          <a:stretch>
            <a:fillRect/>
          </a:stretch>
        </p:blipFill>
        <p:spPr bwMode="auto">
          <a:xfrm>
            <a:off x="57150" y="3175"/>
            <a:ext cx="234950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8AE13972-4D2E-40AF-B38D-303BE7A1B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54"/>
          <a:stretch>
            <a:fillRect/>
          </a:stretch>
        </p:blipFill>
        <p:spPr bwMode="auto">
          <a:xfrm>
            <a:off x="47625" y="3175"/>
            <a:ext cx="234950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BBD4B5C-69F0-4416-BDAD-E152AB381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54"/>
          <a:stretch>
            <a:fillRect/>
          </a:stretch>
        </p:blipFill>
        <p:spPr bwMode="auto">
          <a:xfrm>
            <a:off x="44450" y="3175"/>
            <a:ext cx="234950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A688DE00-3264-40F9-8DDB-773136D4F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54"/>
          <a:stretch>
            <a:fillRect/>
          </a:stretch>
        </p:blipFill>
        <p:spPr bwMode="auto">
          <a:xfrm>
            <a:off x="73025" y="15875"/>
            <a:ext cx="234950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3C9545E2-13C0-46FE-A095-4DA6565E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54"/>
          <a:stretch>
            <a:fillRect/>
          </a:stretch>
        </p:blipFill>
        <p:spPr bwMode="auto">
          <a:xfrm>
            <a:off x="41275" y="15875"/>
            <a:ext cx="234950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E34FAD27-307A-430E-8EAD-7D03CAD00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54"/>
          <a:stretch>
            <a:fillRect/>
          </a:stretch>
        </p:blipFill>
        <p:spPr bwMode="auto">
          <a:xfrm>
            <a:off x="44450" y="-3175"/>
            <a:ext cx="234950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708DA046-39E0-4334-B854-8A18AA491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54"/>
          <a:stretch>
            <a:fillRect/>
          </a:stretch>
        </p:blipFill>
        <p:spPr bwMode="auto">
          <a:xfrm>
            <a:off x="47625" y="15875"/>
            <a:ext cx="234950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35" y="5079778"/>
            <a:ext cx="8194307" cy="95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28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80" y="0"/>
            <a:ext cx="9641837" cy="613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25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92AE459C-1E4E-471D-A596-D624E4B740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386" y="184623"/>
            <a:ext cx="3408684" cy="1143662"/>
          </a:xfrm>
          <a:prstGeom prst="rect">
            <a:avLst/>
          </a:prstGeom>
        </p:spPr>
      </p:pic>
      <p:sp>
        <p:nvSpPr>
          <p:cNvPr id="5" name="CuadroTexto 5">
            <a:extLst>
              <a:ext uri="{FF2B5EF4-FFF2-40B4-BE49-F238E27FC236}">
                <a16:creationId xmlns:a16="http://schemas.microsoft.com/office/drawing/2014/main" id="{6818F777-5B31-48CE-AD87-E0AED68F1056}"/>
              </a:ext>
            </a:extLst>
          </p:cNvPr>
          <p:cNvSpPr txBox="1"/>
          <p:nvPr/>
        </p:nvSpPr>
        <p:spPr>
          <a:xfrm>
            <a:off x="4727772" y="3044279"/>
            <a:ext cx="28841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4400" dirty="0" err="1">
                <a:latin typeface="Bahnschrift" panose="020B0502040204020203" pitchFamily="34" charset="0"/>
              </a:rPr>
              <a:t>Thank</a:t>
            </a:r>
            <a:r>
              <a:rPr lang="es-ES_tradnl" sz="4400" dirty="0">
                <a:latin typeface="Bahnschrift" panose="020B0502040204020203" pitchFamily="34" charset="0"/>
              </a:rPr>
              <a:t> </a:t>
            </a:r>
            <a:r>
              <a:rPr lang="es-ES_tradnl" sz="4400" dirty="0" err="1">
                <a:latin typeface="Bahnschrift" panose="020B0502040204020203" pitchFamily="34" charset="0"/>
              </a:rPr>
              <a:t>you</a:t>
            </a:r>
            <a:r>
              <a:rPr lang="es-ES_tradnl" sz="4400" dirty="0">
                <a:latin typeface="Bahnschrift" panose="020B0502040204020203" pitchFamily="34" charset="0"/>
              </a:rPr>
              <a:t>!</a:t>
            </a:r>
            <a:endParaRPr lang="es-ES" sz="4400" dirty="0">
              <a:latin typeface="Bahnschrift" panose="020B0502040204020203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57" y="184623"/>
            <a:ext cx="6706938" cy="9511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981" y="4590237"/>
            <a:ext cx="1280159" cy="851889"/>
          </a:xfrm>
          <a:prstGeom prst="rect">
            <a:avLst/>
          </a:prstGeom>
        </p:spPr>
      </p:pic>
      <p:pic>
        <p:nvPicPr>
          <p:cNvPr id="10" name="Picture 9" descr="ei_june06_cmyk.tiff"/>
          <p:cNvPicPr/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60" y="5187156"/>
            <a:ext cx="2362002" cy="509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808143" y="4693015"/>
            <a:ext cx="2016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National Chinese </a:t>
            </a:r>
          </a:p>
          <a:p>
            <a:r>
              <a:rPr lang="en-IE" dirty="0"/>
              <a:t>Science Foundation</a:t>
            </a:r>
          </a:p>
        </p:txBody>
      </p:sp>
    </p:spTree>
    <p:extLst>
      <p:ext uri="{BB962C8B-B14F-4D97-AF65-F5344CB8AC3E}">
        <p14:creationId xmlns:p14="http://schemas.microsoft.com/office/powerpoint/2010/main" val="89359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4A7B29"/>
      </a:accent1>
      <a:accent2>
        <a:srgbClr val="8DCB63"/>
      </a:accent2>
      <a:accent3>
        <a:srgbClr val="8DCB63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5452CAEA3D5C142A45FC4B3A57CA058" ma:contentTypeVersion="9" ma:contentTypeDescription="Crear nuevo documento." ma:contentTypeScope="" ma:versionID="ef2b12e6ff58fd3d654702b28ae776d3">
  <xsd:schema xmlns:xsd="http://www.w3.org/2001/XMLSchema" xmlns:xs="http://www.w3.org/2001/XMLSchema" xmlns:p="http://schemas.microsoft.com/office/2006/metadata/properties" xmlns:ns2="66f2ef13-03b5-4921-b03d-5127a4f7726a" targetNamespace="http://schemas.microsoft.com/office/2006/metadata/properties" ma:root="true" ma:fieldsID="81ad25ccadaa2a7adab99bc54ac9af8c" ns2:_="">
    <xsd:import namespace="66f2ef13-03b5-4921-b03d-5127a4f772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f2ef13-03b5-4921-b03d-5127a4f772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9C4626-9AC0-4EA6-B207-315A44D850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AD363E-196D-4A88-8775-7DA8333A7DC6}">
  <ds:schemaRefs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be646c13-8c63-4cd8-9ac3-a21f6328fe5c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BA1D81B-4220-41B3-8511-C9AB24A46C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f2ef13-03b5-4921-b03d-5127a4f772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22685</TotalTime>
  <Words>327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SimSun</vt:lpstr>
      <vt:lpstr>Arial</vt:lpstr>
      <vt:lpstr>Bahnschrift</vt:lpstr>
      <vt:lpstr>Calibri</vt:lpstr>
      <vt:lpstr>Calibri Light</vt:lpstr>
      <vt:lpstr>Times New Roman</vt:lpstr>
      <vt:lpstr>Wingdings</vt:lpstr>
      <vt:lpstr>Office Theme</vt:lpstr>
      <vt:lpstr>Adobe Photoshop Image</vt:lpstr>
      <vt:lpstr>PowerPoint Presentation</vt:lpstr>
      <vt:lpstr>PowerPoint Presentation</vt:lpstr>
      <vt:lpstr>BioICEP Goals</vt:lpstr>
      <vt:lpstr>BioICEP Approach</vt:lpstr>
      <vt:lpstr>BioICEP Approach</vt:lpstr>
      <vt:lpstr>PowerPoint Presentation</vt:lpstr>
      <vt:lpstr>Preparing Industry players for transition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 Innovation of a Circular Economy for Plastics</dc:title>
  <dc:creator>Margaret Brennan Fournet</dc:creator>
  <cp:lastModifiedBy>Jasmina Nikodinovic Runic</cp:lastModifiedBy>
  <cp:revision>159</cp:revision>
  <dcterms:created xsi:type="dcterms:W3CDTF">2019-05-23T08:16:14Z</dcterms:created>
  <dcterms:modified xsi:type="dcterms:W3CDTF">2020-05-14T02:57:44Z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0x01010065452CAEA3D5C142A45FC4B3A57CA058</vt:lpwstr>
  </property>
</Properties>
</file>